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0" r:id="rId5"/>
    <p:sldId id="265" r:id="rId6"/>
    <p:sldId id="268" r:id="rId7"/>
    <p:sldId id="261"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2" autoAdjust="0"/>
    <p:restoredTop sz="95291" autoAdjust="0"/>
  </p:normalViewPr>
  <p:slideViewPr>
    <p:cSldViewPr snapToGrid="0" snapToObjects="1">
      <p:cViewPr varScale="1">
        <p:scale>
          <a:sx n="83" d="100"/>
          <a:sy n="83" d="100"/>
        </p:scale>
        <p:origin x="792"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B1115196-1C6F-4784-83AC-30756D8F10B3}" type="datetimeFigureOut">
              <a:rPr lang="en-US" smtClean="0"/>
              <a:t>2/24/2020</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30352" y="2176272"/>
            <a:ext cx="3657600" cy="1161288"/>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flipH="1">
            <a:off x="4654475" y="228600"/>
            <a:ext cx="4251960" cy="6391656"/>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30352" y="3342401"/>
            <a:ext cx="3657600" cy="2595282"/>
          </a:xfrm>
        </p:spPr>
        <p:txBody>
          <a:bodyPr>
            <a:normAutofit/>
          </a:bodyPr>
          <a:lstStyle>
            <a:lvl1pPr marL="0" indent="0">
              <a:lnSpc>
                <a:spcPct val="110000"/>
              </a:lnSpc>
              <a:spcBef>
                <a:spcPts val="60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58952" y="6300216"/>
            <a:ext cx="1298448" cy="365125"/>
          </a:xfrm>
        </p:spPr>
        <p:txBody>
          <a:bodyPr/>
          <a:lstStyle/>
          <a:p>
            <a:fld id="{B1115196-1C6F-4784-83AC-30756D8F10B3}" type="datetimeFigureOut">
              <a:rPr lang="en-US" smtClean="0"/>
              <a:t>2/24/2020</a:t>
            </a:fld>
            <a:endParaRPr lang="en-US"/>
          </a:p>
        </p:txBody>
      </p:sp>
      <p:sp>
        <p:nvSpPr>
          <p:cNvPr id="6" name="Footer Placeholder 5"/>
          <p:cNvSpPr>
            <a:spLocks noGrp="1"/>
          </p:cNvSpPr>
          <p:nvPr>
            <p:ph type="ftr" sz="quarter" idx="11"/>
          </p:nvPr>
        </p:nvSpPr>
        <p:spPr>
          <a:xfrm>
            <a:off x="2057400" y="6300216"/>
            <a:ext cx="2340864" cy="365125"/>
          </a:xfrm>
        </p:spPr>
        <p:txBody>
          <a:bodyPr/>
          <a:lstStyle/>
          <a:p>
            <a:endParaRPr lang="en-US"/>
          </a:p>
        </p:txBody>
      </p:sp>
      <p:sp>
        <p:nvSpPr>
          <p:cNvPr id="7" name="Slide Number Placeholder 6"/>
          <p:cNvSpPr>
            <a:spLocks noGrp="1"/>
          </p:cNvSpPr>
          <p:nvPr>
            <p:ph type="sldNum" sz="quarter" idx="12"/>
          </p:nvPr>
        </p:nvSpPr>
        <p:spPr>
          <a:xfrm>
            <a:off x="301752" y="6300216"/>
            <a:ext cx="448056" cy="365125"/>
          </a:xfrm>
        </p:spPr>
        <p:txBody>
          <a:bodyPr/>
          <a:lstStyle>
            <a:lvl1pPr algn="l">
              <a:defRPr/>
            </a:lvl1pPr>
          </a:lstStyle>
          <a:p>
            <a:fld id="{19371D3E-5A18-49EB-AD2A-429AF16575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9" name="Snip Diagonal Corner Rectangle 8"/>
          <p:cNvSpPr/>
          <p:nvPr/>
        </p:nvSpPr>
        <p:spPr>
          <a:xfrm flipV="1">
            <a:off x="228600" y="4648200"/>
            <a:ext cx="8686800" cy="1963271"/>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4648200"/>
            <a:ext cx="8153400" cy="6096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a:t>Click to edit Master title style</a:t>
            </a:r>
            <a:endParaRPr/>
          </a:p>
        </p:txBody>
      </p:sp>
      <p:sp>
        <p:nvSpPr>
          <p:cNvPr id="3" name="Date Placeholder 2"/>
          <p:cNvSpPr>
            <a:spLocks noGrp="1"/>
          </p:cNvSpPr>
          <p:nvPr>
            <p:ph type="dt" sz="half" idx="10"/>
          </p:nvPr>
        </p:nvSpPr>
        <p:spPr/>
        <p:txBody>
          <a:bodyPr/>
          <a:lstStyle/>
          <a:p>
            <a:fld id="{B1115196-1C6F-4784-83AC-30756D8F10B3}"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
        <p:nvSpPr>
          <p:cNvPr id="7" name="Text Placeholder 3"/>
          <p:cNvSpPr>
            <a:spLocks noGrp="1"/>
          </p:cNvSpPr>
          <p:nvPr>
            <p:ph type="body" sz="half" idx="2"/>
          </p:nvPr>
        </p:nvSpPr>
        <p:spPr>
          <a:xfrm>
            <a:off x="457200" y="5257799"/>
            <a:ext cx="8156448" cy="820272"/>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Picture Placeholder 2"/>
          <p:cNvSpPr>
            <a:spLocks noGrp="1"/>
          </p:cNvSpPr>
          <p:nvPr>
            <p:ph type="pic" idx="1"/>
          </p:nvPr>
        </p:nvSpPr>
        <p:spPr>
          <a:xfrm flipH="1">
            <a:off x="228600" y="228600"/>
            <a:ext cx="8677835" cy="42672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1115196-1C6F-4784-83AC-30756D8F10B3}"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Snip Diagonal Corner Rectangle 7"/>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467600" y="838201"/>
            <a:ext cx="1219200" cy="5105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779462" y="838201"/>
            <a:ext cx="6307138" cy="51054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a:xfrm>
            <a:off x="779463" y="1949824"/>
            <a:ext cx="7583488" cy="3857627"/>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2/24/2020</a:t>
            </a:fld>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pic>
        <p:nvPicPr>
          <p:cNvPr id="7" name="Picture 6" descr="Lees-Summit-Baseball-Association.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987638" y="5807451"/>
            <a:ext cx="828143" cy="72207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9"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B1115196-1C6F-4784-83AC-30756D8F10B3}" type="datetimeFigureOut">
              <a:rPr lang="en-US" smtClean="0"/>
              <a:t>2/24/2020</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
        <p:nvSpPr>
          <p:cNvPr id="12" name="Picture Placeholder 11"/>
          <p:cNvSpPr>
            <a:spLocks noGrp="1"/>
          </p:cNvSpPr>
          <p:nvPr>
            <p:ph type="pic" sz="quarter" idx="12"/>
          </p:nvPr>
        </p:nvSpPr>
        <p:spPr>
          <a:xfrm>
            <a:off x="0" y="676835"/>
            <a:ext cx="7543800" cy="2587752"/>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11"/>
          <p:cNvGrpSpPr/>
          <p:nvPr/>
        </p:nvGrpSpPr>
        <p:grpSpPr>
          <a:xfrm flipH="1">
            <a:off x="1600199" y="2126877"/>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736105" y="2653553"/>
            <a:ext cx="5870448" cy="14721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1736105" y="4134881"/>
            <a:ext cx="5870448" cy="576072"/>
          </a:xfrm>
        </p:spPr>
        <p:txBody>
          <a:bodyPr vert="horz" lIns="91440" tIns="45720" rIns="91440" bIns="45720" rtlCol="0">
            <a:normAutofit/>
          </a:bodyPr>
          <a:lstStyle>
            <a:lvl1pPr marL="0" indent="0" algn="l" defTabSz="914400" rtl="0" eaLnBrk="1" latinLnBrk="0" hangingPunct="1">
              <a:spcBef>
                <a:spcPts val="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rot="16200000">
            <a:off x="8033590" y="3475037"/>
            <a:ext cx="1828801" cy="365125"/>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en-US"/>
          </a:p>
        </p:txBody>
      </p:sp>
      <p:sp>
        <p:nvSpPr>
          <p:cNvPr id="4" name="Date Placeholder 3"/>
          <p:cNvSpPr>
            <a:spLocks noGrp="1"/>
          </p:cNvSpPr>
          <p:nvPr>
            <p:ph type="dt" sz="half" idx="10"/>
          </p:nvPr>
        </p:nvSpPr>
        <p:spPr>
          <a:xfrm rot="16200000">
            <a:off x="7658009" y="3475037"/>
            <a:ext cx="1828800" cy="365125"/>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B1115196-1C6F-4784-83AC-30756D8F10B3}" type="datetimeFigureOut">
              <a:rPr lang="en-US" smtClean="0"/>
              <a:t>2/24/2020</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Snip Diagonal Corner Rectangle 10"/>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nip Diagonal Corner Rectangle 11"/>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p>
            <a:r>
              <a:rPr lang="en-US"/>
              <a:t>Click to edit Master title style</a:t>
            </a:r>
            <a:endParaRPr/>
          </a:p>
        </p:txBody>
      </p:sp>
      <p:sp>
        <p:nvSpPr>
          <p:cNvPr id="3" name="Content Placeholder 2"/>
          <p:cNvSpPr>
            <a:spLocks noGrp="1"/>
          </p:cNvSpPr>
          <p:nvPr>
            <p:ph sz="half" idx="1"/>
          </p:nvPr>
        </p:nvSpPr>
        <p:spPr>
          <a:xfrm>
            <a:off x="779461" y="1981201"/>
            <a:ext cx="3657600" cy="3975100"/>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05351" y="1981201"/>
            <a:ext cx="3657600" cy="3975100"/>
          </a:xfrm>
        </p:spPr>
        <p:txBody>
          <a:bodyPr>
            <a:normAutofit/>
          </a:bodyPr>
          <a:lstStyle>
            <a:lvl1pPr>
              <a:defRPr sz="2200"/>
            </a:lvl1pPr>
            <a:lvl2pPr>
              <a:defRPr sz="2000"/>
            </a:lvl2pPr>
            <a:lvl3pPr>
              <a:defRPr sz="1800"/>
            </a:lvl3pPr>
            <a:lvl4pPr>
              <a:defRPr sz="1800"/>
            </a:lvl4pPr>
            <a:lvl5pPr>
              <a:defRPr sz="1800"/>
            </a:lvl5pPr>
            <a:lvl6pPr marL="1946275" indent="-344488">
              <a:defRPr sz="1800"/>
            </a:lvl6pPr>
            <a:lvl7pPr marL="1946275" indent="-344488">
              <a:defRPr sz="1800"/>
            </a:lvl7pPr>
            <a:lvl8pPr marL="1946275" indent="-344488">
              <a:defRPr sz="1800"/>
            </a:lvl8pPr>
            <a:lvl9pPr marL="1946275"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B1115196-1C6F-4784-83AC-30756D8F10B3}"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Snip Diagonal Corner Rectangle 11"/>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Snip Diagonal Corner Rectangle 12"/>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779463"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79463"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05351"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05351"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B1115196-1C6F-4784-83AC-30756D8F10B3}"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1115196-1C6F-4784-83AC-30756D8F10B3}"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nip Diagonal Corner Rectangle 5"/>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115196-1C6F-4784-83AC-30756D8F10B3}"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nip Diagonal Corner Rectangle 14"/>
          <p:cNvSpPr/>
          <p:nvPr/>
        </p:nvSpPr>
        <p:spPr>
          <a:xfrm flipV="1">
            <a:off x="46482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25780" y="2177303"/>
            <a:ext cx="3657600" cy="1162050"/>
          </a:xfrm>
        </p:spPr>
        <p:txBody>
          <a:bodyPr anchor="b">
            <a:normAutofit/>
          </a:bodyPr>
          <a:lstStyle>
            <a:lvl1pPr algn="l">
              <a:defRPr sz="3000" b="0">
                <a:solidFill>
                  <a:schemeClr val="accent1"/>
                </a:solidFill>
              </a:defRPr>
            </a:lvl1pPr>
          </a:lstStyle>
          <a:p>
            <a:r>
              <a:rPr lang="en-US"/>
              <a:t>Click to edit Master title style</a:t>
            </a:r>
            <a:endParaRPr/>
          </a:p>
        </p:txBody>
      </p:sp>
      <p:sp>
        <p:nvSpPr>
          <p:cNvPr id="3" name="Content Placeholder 2"/>
          <p:cNvSpPr>
            <a:spLocks noGrp="1"/>
          </p:cNvSpPr>
          <p:nvPr>
            <p:ph idx="1"/>
          </p:nvPr>
        </p:nvSpPr>
        <p:spPr>
          <a:xfrm>
            <a:off x="4945380" y="609600"/>
            <a:ext cx="3657600" cy="53340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25780" y="3352799"/>
            <a:ext cx="3657600" cy="2590801"/>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62000" y="6297706"/>
            <a:ext cx="1295400" cy="365125"/>
          </a:xfrm>
        </p:spPr>
        <p:txBody>
          <a:bodyPr/>
          <a:lstStyle/>
          <a:p>
            <a:fld id="{B1115196-1C6F-4784-83AC-30756D8F10B3}" type="datetimeFigureOut">
              <a:rPr lang="en-US" smtClean="0"/>
              <a:t>2/24/2020</a:t>
            </a:fld>
            <a:endParaRPr lang="en-US"/>
          </a:p>
        </p:txBody>
      </p:sp>
      <p:sp>
        <p:nvSpPr>
          <p:cNvPr id="6" name="Footer Placeholder 5"/>
          <p:cNvSpPr>
            <a:spLocks noGrp="1"/>
          </p:cNvSpPr>
          <p:nvPr>
            <p:ph type="ftr" sz="quarter" idx="11"/>
          </p:nvPr>
        </p:nvSpPr>
        <p:spPr>
          <a:xfrm>
            <a:off x="2057400" y="6297706"/>
            <a:ext cx="2339788" cy="365125"/>
          </a:xfrm>
        </p:spPr>
        <p:txBody>
          <a:bodyPr/>
          <a:lstStyle/>
          <a:p>
            <a:endParaRPr lang="en-US"/>
          </a:p>
        </p:txBody>
      </p:sp>
      <p:sp>
        <p:nvSpPr>
          <p:cNvPr id="7" name="Slide Number Placeholder 6"/>
          <p:cNvSpPr>
            <a:spLocks noGrp="1"/>
          </p:cNvSpPr>
          <p:nvPr>
            <p:ph type="sldNum" sz="quarter" idx="12"/>
          </p:nvPr>
        </p:nvSpPr>
        <p:spPr>
          <a:xfrm>
            <a:off x="304800" y="6297706"/>
            <a:ext cx="443753" cy="365125"/>
          </a:xfrm>
        </p:spPr>
        <p:txBody>
          <a:bodyPr/>
          <a:lstStyle>
            <a:lvl1pPr algn="l">
              <a:defRPr/>
            </a:lvl1pPr>
          </a:lstStyle>
          <a:p>
            <a:fld id="{19371D3E-5A18-49EB-AD2A-429AF165759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295833"/>
            <a:ext cx="7583488" cy="1143000"/>
          </a:xfrm>
          <a:prstGeom prst="rect">
            <a:avLst/>
          </a:prstGeom>
        </p:spPr>
        <p:txBody>
          <a:bodyPr vert="horz" lIns="91440" tIns="45720" rIns="91440" bIns="45720"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779463" y="1949824"/>
            <a:ext cx="7583488" cy="40072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228600" y="6243918"/>
            <a:ext cx="2133600"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B1115196-1C6F-4784-83AC-30756D8F10B3}" type="datetimeFigureOut">
              <a:rPr lang="en-US" smtClean="0"/>
              <a:t>2/24/2020</a:t>
            </a:fld>
            <a:endParaRPr lang="en-US"/>
          </a:p>
        </p:txBody>
      </p:sp>
      <p:sp>
        <p:nvSpPr>
          <p:cNvPr id="5" name="Footer Placeholder 4"/>
          <p:cNvSpPr>
            <a:spLocks noGrp="1"/>
          </p:cNvSpPr>
          <p:nvPr>
            <p:ph type="ftr" sz="quarter" idx="3"/>
          </p:nvPr>
        </p:nvSpPr>
        <p:spPr>
          <a:xfrm>
            <a:off x="5867400" y="6248400"/>
            <a:ext cx="2895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4305300" y="6248400"/>
            <a:ext cx="533400" cy="365125"/>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19371D3E-5A18-49EB-AD2A-429AF165759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sbasebal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fcas.wufoo.com/forms/previous-coach-form/" TargetMode="External"/><Relationship Id="rId2" Type="http://schemas.openxmlformats.org/officeDocument/2006/relationships/hyperlink" Target="https://fcas.wufoo.com/forms/lsb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pps.apple.com/us/app/rainoutline-com-2017/id1252877535" TargetMode="External"/><Relationship Id="rId2" Type="http://schemas.openxmlformats.org/officeDocument/2006/relationships/hyperlink" Target="https://rainoutline.com/search/dnis/8167744080" TargetMode="External"/><Relationship Id="rId1" Type="http://schemas.openxmlformats.org/officeDocument/2006/relationships/slideLayout" Target="../slideLayouts/slideLayout2.xml"/><Relationship Id="rId4" Type="http://schemas.openxmlformats.org/officeDocument/2006/relationships/hyperlink" Target="https://play.google.com/store/apps/details?id=com.rainoutline.app"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sbproduction.s3.amazonaws.com/portals/7360/docs/national%20league%20rules%202019%20final.pdf" TargetMode="External"/><Relationship Id="rId2" Type="http://schemas.openxmlformats.org/officeDocument/2006/relationships/hyperlink" Target="mailto:uic@lsbaseball.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fieldrentals@lsbaseball.com" TargetMode="External"/><Relationship Id="rId2" Type="http://schemas.openxmlformats.org/officeDocument/2006/relationships/hyperlink" Target="https://www.esoftplanner.com/v3/planner/login.php?access=0dG81LSVxNmo65a8t2WFsZyHp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0902" y="3566148"/>
            <a:ext cx="6461760" cy="1470025"/>
          </a:xfrm>
        </p:spPr>
        <p:txBody>
          <a:bodyPr>
            <a:noAutofit/>
          </a:bodyPr>
          <a:lstStyle/>
          <a:p>
            <a:r>
              <a:rPr lang="en-US" sz="4400" b="1" i="1" dirty="0">
                <a:latin typeface="Calibri"/>
                <a:cs typeface="Calibri"/>
              </a:rPr>
              <a:t>LEE’S SUMMIT</a:t>
            </a:r>
            <a:br>
              <a:rPr lang="en-US" sz="4400" b="1" i="1" dirty="0">
                <a:latin typeface="Calibri"/>
                <a:cs typeface="Calibri"/>
              </a:rPr>
            </a:br>
            <a:r>
              <a:rPr lang="en-US" sz="4400" b="1" i="1" dirty="0">
                <a:latin typeface="Calibri"/>
                <a:cs typeface="Calibri"/>
              </a:rPr>
              <a:t>BASEBALL ASSOCIATION</a:t>
            </a:r>
          </a:p>
        </p:txBody>
      </p:sp>
      <p:sp>
        <p:nvSpPr>
          <p:cNvPr id="3" name="Subtitle 2"/>
          <p:cNvSpPr>
            <a:spLocks noGrp="1"/>
          </p:cNvSpPr>
          <p:nvPr>
            <p:ph type="subTitle" idx="1"/>
          </p:nvPr>
        </p:nvSpPr>
        <p:spPr>
          <a:xfrm>
            <a:off x="1371600" y="5096842"/>
            <a:ext cx="5867400" cy="880626"/>
          </a:xfrm>
        </p:spPr>
        <p:txBody>
          <a:bodyPr>
            <a:normAutofit lnSpcReduction="10000"/>
          </a:bodyPr>
          <a:lstStyle/>
          <a:p>
            <a:r>
              <a:rPr lang="en-US" sz="2400" dirty="0">
                <a:latin typeface="Calibri"/>
                <a:cs typeface="Calibri"/>
              </a:rPr>
              <a:t>National League – Managers’ Meeting</a:t>
            </a:r>
          </a:p>
          <a:p>
            <a:endParaRPr lang="en-US" sz="1000" dirty="0">
              <a:latin typeface="Calibri"/>
              <a:cs typeface="Calibri"/>
            </a:endParaRPr>
          </a:p>
          <a:p>
            <a:r>
              <a:rPr lang="en-US" sz="2000" i="1" dirty="0">
                <a:solidFill>
                  <a:srgbClr val="0070C0"/>
                </a:solidFill>
                <a:latin typeface="Calibri"/>
                <a:cs typeface="Calibri"/>
              </a:rPr>
              <a:t>February 24, 2020</a:t>
            </a:r>
          </a:p>
        </p:txBody>
      </p:sp>
      <p:pic>
        <p:nvPicPr>
          <p:cNvPr id="7" name="Picture 6" descr="Lees-Summit-Baseball-Association.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42875" y="3566148"/>
            <a:ext cx="1499658" cy="1307584"/>
          </a:xfrm>
          <a:prstGeom prst="rect">
            <a:avLst/>
          </a:prstGeom>
        </p:spPr>
      </p:pic>
    </p:spTree>
    <p:extLst>
      <p:ext uri="{BB962C8B-B14F-4D97-AF65-F5344CB8AC3E}">
        <p14:creationId xmlns:p14="http://schemas.microsoft.com/office/powerpoint/2010/main" val="1870677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League – Manager’s Meeting</a:t>
            </a:r>
            <a:br>
              <a:rPr lang="en-US" dirty="0"/>
            </a:br>
            <a:r>
              <a:rPr lang="en-US" sz="2700" i="1" dirty="0">
                <a:solidFill>
                  <a:schemeClr val="accent1"/>
                </a:solidFill>
              </a:rPr>
              <a:t>Agenda</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600" b="1" dirty="0"/>
              <a:t>Call Meeting to Order / Introductions</a:t>
            </a:r>
            <a:r>
              <a:rPr lang="en-US" sz="1600" dirty="0"/>
              <a:t>	Rick Murrow – Vice President</a:t>
            </a:r>
          </a:p>
          <a:p>
            <a:pPr>
              <a:buFont typeface="Wingdings" charset="2"/>
              <a:buChar char="q"/>
            </a:pPr>
            <a:r>
              <a:rPr lang="en-US" sz="1600" b="1" dirty="0"/>
              <a:t>General Announcements</a:t>
            </a:r>
            <a:r>
              <a:rPr lang="en-US" sz="1600" dirty="0"/>
              <a:t>		Rick Murrow</a:t>
            </a:r>
          </a:p>
          <a:p>
            <a:pPr>
              <a:buFont typeface="Wingdings" charset="2"/>
              <a:buChar char="q"/>
            </a:pPr>
            <a:r>
              <a:rPr lang="en-US" sz="1600" b="1" dirty="0"/>
              <a:t>Park Rules			</a:t>
            </a:r>
            <a:r>
              <a:rPr lang="en-US" sz="1600" dirty="0"/>
              <a:t>Rick Murrow</a:t>
            </a:r>
          </a:p>
          <a:p>
            <a:pPr>
              <a:buFont typeface="Wingdings" charset="2"/>
              <a:buChar char="q"/>
            </a:pPr>
            <a:r>
              <a:rPr lang="en-US" sz="1600" b="1" dirty="0"/>
              <a:t>Umpires</a:t>
            </a:r>
            <a:r>
              <a:rPr lang="en-US" sz="1600" dirty="0"/>
              <a:t>			Aaron Garnett/Doug Salanski – UIC/UIC Scheduler </a:t>
            </a:r>
          </a:p>
          <a:p>
            <a:pPr>
              <a:buFont typeface="Wingdings" charset="2"/>
              <a:buChar char="q"/>
            </a:pPr>
            <a:r>
              <a:rPr lang="en-US" sz="1600" b="1" dirty="0"/>
              <a:t>Break Out – Q &amp; A /  Practices</a:t>
            </a:r>
            <a:r>
              <a:rPr lang="en-US" sz="1600" dirty="0"/>
              <a:t>	All Board Members</a:t>
            </a:r>
          </a:p>
        </p:txBody>
      </p:sp>
    </p:spTree>
    <p:extLst>
      <p:ext uri="{BB962C8B-B14F-4D97-AF65-F5344CB8AC3E}">
        <p14:creationId xmlns:p14="http://schemas.microsoft.com/office/powerpoint/2010/main" val="30237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League – Manager’s Meeting</a:t>
            </a:r>
            <a:br>
              <a:rPr lang="en-US" dirty="0"/>
            </a:br>
            <a:r>
              <a:rPr lang="en-US" sz="2700" i="1" dirty="0">
                <a:solidFill>
                  <a:schemeClr val="accent1"/>
                </a:solidFill>
              </a:rPr>
              <a:t>General Announcements</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600" b="1" dirty="0"/>
              <a:t>General Announcements (cont’d)		Rick Murrow – Vice President</a:t>
            </a:r>
          </a:p>
          <a:p>
            <a:pPr lvl="1">
              <a:buFont typeface="Wingdings" charset="2"/>
              <a:buChar char="q"/>
            </a:pPr>
            <a:r>
              <a:rPr lang="en-US" sz="1400" dirty="0"/>
              <a:t>Managers’ Training			</a:t>
            </a:r>
            <a:r>
              <a:rPr lang="en-US" sz="1300" dirty="0"/>
              <a:t>Thursday, April 9</a:t>
            </a:r>
            <a:r>
              <a:rPr lang="en-US" sz="1300" baseline="30000" dirty="0"/>
              <a:t>th</a:t>
            </a:r>
            <a:r>
              <a:rPr lang="en-US" sz="1300" dirty="0"/>
              <a:t> – Gamber Community Center</a:t>
            </a:r>
          </a:p>
          <a:p>
            <a:pPr marL="349250" lvl="1" indent="0">
              <a:buNone/>
            </a:pPr>
            <a:r>
              <a:rPr lang="en-US" sz="1200" dirty="0">
                <a:solidFill>
                  <a:srgbClr val="0070C0"/>
                </a:solidFill>
              </a:rPr>
              <a:t>					7pm – 9pm / Shenandoah Room</a:t>
            </a:r>
          </a:p>
          <a:p>
            <a:pPr lvl="1">
              <a:buFont typeface="Wingdings" charset="2"/>
              <a:buChar char="q"/>
            </a:pPr>
            <a:r>
              <a:rPr lang="en-US" sz="1400" dirty="0"/>
              <a:t>Rules – Updates</a:t>
            </a:r>
          </a:p>
          <a:p>
            <a:pPr lvl="1">
              <a:buFont typeface="Wingdings" charset="2"/>
              <a:buChar char="q"/>
            </a:pPr>
            <a:r>
              <a:rPr lang="en-US" sz="1400" dirty="0"/>
              <a:t>NL Practices – Start Date			Monday, March 2</a:t>
            </a:r>
            <a:r>
              <a:rPr lang="en-US" sz="1400" baseline="30000" dirty="0"/>
              <a:t>nd</a:t>
            </a:r>
            <a:r>
              <a:rPr lang="en-US" sz="1400" dirty="0"/>
              <a:t>   </a:t>
            </a:r>
          </a:p>
          <a:p>
            <a:pPr lvl="1">
              <a:buFont typeface="Wingdings" charset="2"/>
              <a:buChar char="q"/>
            </a:pPr>
            <a:r>
              <a:rPr lang="en-US" sz="1400" dirty="0"/>
              <a:t>NL Season – Start Date			Monday, April 6</a:t>
            </a:r>
            <a:r>
              <a:rPr lang="en-US" sz="1400" baseline="30000" dirty="0"/>
              <a:t>th</a:t>
            </a:r>
            <a:r>
              <a:rPr lang="en-US" sz="1400" dirty="0"/>
              <a:t> </a:t>
            </a:r>
          </a:p>
          <a:p>
            <a:pPr lvl="1">
              <a:buFont typeface="Wingdings" charset="2"/>
              <a:buChar char="q"/>
            </a:pPr>
            <a:r>
              <a:rPr lang="en-US" sz="1400" dirty="0"/>
              <a:t>NL Season – End Date			The completion of at least 10 games if there 					are multiple rainouts.</a:t>
            </a:r>
          </a:p>
          <a:p>
            <a:pPr lvl="1">
              <a:buFont typeface="Wingdings" charset="2"/>
              <a:buChar char="q"/>
            </a:pPr>
            <a:r>
              <a:rPr lang="en-US" sz="1400" dirty="0"/>
              <a:t>Team Rosters				All team rosters must be put in the registration 					software.  </a:t>
            </a:r>
            <a:r>
              <a:rPr lang="en-US" sz="1400" dirty="0">
                <a:hlinkClick r:id="rId2"/>
              </a:rPr>
              <a:t>https://www.lsbaseball.com</a:t>
            </a:r>
            <a:endParaRPr lang="en-US" sz="1200" dirty="0"/>
          </a:p>
          <a:p>
            <a:pPr lvl="1"/>
            <a:endParaRPr lang="en-US" sz="1400" dirty="0"/>
          </a:p>
          <a:p>
            <a:pPr lvl="1"/>
            <a:endParaRPr lang="en-US" sz="1400" dirty="0"/>
          </a:p>
        </p:txBody>
      </p:sp>
    </p:spTree>
    <p:extLst>
      <p:ext uri="{BB962C8B-B14F-4D97-AF65-F5344CB8AC3E}">
        <p14:creationId xmlns:p14="http://schemas.microsoft.com/office/powerpoint/2010/main" val="1207994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League – Manager’s Meeting</a:t>
            </a:r>
            <a:br>
              <a:rPr lang="en-US" dirty="0"/>
            </a:br>
            <a:r>
              <a:rPr lang="en-US" sz="2700" i="1" dirty="0">
                <a:solidFill>
                  <a:schemeClr val="accent1"/>
                </a:solidFill>
              </a:rPr>
              <a:t>General Announcements</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fontScale="92500" lnSpcReduction="20000"/>
          </a:bodyPr>
          <a:lstStyle/>
          <a:p>
            <a:pPr>
              <a:buFont typeface="Wingdings" charset="2"/>
              <a:buChar char="q"/>
            </a:pPr>
            <a:r>
              <a:rPr lang="en-US" sz="1600" b="1" dirty="0"/>
              <a:t>General Announcements (cont’d)		Rick Murrow – Vice President</a:t>
            </a:r>
          </a:p>
          <a:p>
            <a:pPr lvl="1">
              <a:buFont typeface="Wingdings" charset="2"/>
              <a:buChar char="q"/>
            </a:pPr>
            <a:r>
              <a:rPr lang="en-US" sz="1400" dirty="0"/>
              <a:t>Background Checks – Managers &amp; Coaches		</a:t>
            </a:r>
            <a:r>
              <a:rPr lang="en-US" sz="1400" dirty="0">
                <a:hlinkClick r:id="rId2"/>
              </a:rPr>
              <a:t>https://fcas.wufoo.com/forms/lsba/</a:t>
            </a:r>
            <a:r>
              <a:rPr lang="en-US" sz="1400" dirty="0"/>
              <a:t> </a:t>
            </a:r>
          </a:p>
          <a:p>
            <a:pPr lvl="2">
              <a:buFont typeface="Courier New" charset="0"/>
              <a:buChar char="o"/>
            </a:pPr>
            <a:r>
              <a:rPr lang="en-US" sz="1200" dirty="0"/>
              <a:t>Previous Background Check (other sports)		</a:t>
            </a:r>
            <a:r>
              <a:rPr lang="en-US" sz="1200" dirty="0">
                <a:hlinkClick r:id="rId3"/>
              </a:rPr>
              <a:t>https://fcas.wufoo.com/forms/previous-coach-form/</a:t>
            </a:r>
            <a:r>
              <a:rPr lang="en-US" sz="1200" dirty="0"/>
              <a:t> </a:t>
            </a:r>
          </a:p>
          <a:p>
            <a:pPr lvl="1">
              <a:buFont typeface="Wingdings" charset="2"/>
              <a:buChar char="q"/>
            </a:pPr>
            <a:r>
              <a:rPr lang="en-US" sz="1400" dirty="0"/>
              <a:t>Practice Fields – NL Teams			Rick Murrow</a:t>
            </a:r>
          </a:p>
          <a:p>
            <a:pPr lvl="1">
              <a:buFont typeface="Wingdings" charset="2"/>
              <a:buChar char="q"/>
            </a:pPr>
            <a:r>
              <a:rPr lang="en-US" sz="1400" dirty="0"/>
              <a:t>Legacy Park			</a:t>
            </a:r>
          </a:p>
          <a:p>
            <a:pPr lvl="2">
              <a:buFont typeface="Courier New" charset="0"/>
              <a:buChar char="o"/>
            </a:pPr>
            <a:r>
              <a:rPr lang="en-US" sz="1400" dirty="0"/>
              <a:t>Insurance Forms			If issues, contact League</a:t>
            </a:r>
          </a:p>
          <a:p>
            <a:pPr lvl="3">
              <a:buFont typeface="Wingdings" panose="05000000000000000000" pitchFamily="2" charset="2"/>
              <a:buChar char="§"/>
            </a:pPr>
            <a:r>
              <a:rPr lang="en-US" sz="1200" dirty="0"/>
              <a:t>Covered for LSBA league and practices as secondary insurance</a:t>
            </a:r>
          </a:p>
          <a:p>
            <a:pPr lvl="1">
              <a:buFont typeface="Wingdings" charset="2"/>
              <a:buChar char="q"/>
            </a:pPr>
            <a:r>
              <a:rPr lang="en-US" sz="1400" dirty="0"/>
              <a:t>Legacy Park – Rules &amp; Expectation</a:t>
            </a:r>
            <a:endParaRPr lang="en-US" sz="1200" dirty="0"/>
          </a:p>
          <a:p>
            <a:pPr lvl="2">
              <a:buFont typeface="Courier New"/>
              <a:buChar char="o"/>
            </a:pPr>
            <a:r>
              <a:rPr lang="en-US" sz="1200" i="1" dirty="0">
                <a:solidFill>
                  <a:srgbClr val="0000FF"/>
                </a:solidFill>
              </a:rPr>
              <a:t>Please keep it clean – no trash in dugouts, practice fields, etc.</a:t>
            </a:r>
          </a:p>
          <a:p>
            <a:pPr lvl="2">
              <a:buFont typeface="Courier New"/>
              <a:buChar char="o"/>
            </a:pPr>
            <a:r>
              <a:rPr lang="en-US" sz="1200" i="1" dirty="0">
                <a:solidFill>
                  <a:srgbClr val="0000FF"/>
                </a:solidFill>
              </a:rPr>
              <a:t>Use of fields by permission only (assigned by LSBA or via rental through rental software).  This means if there is an open field you can’t just go play on it.</a:t>
            </a:r>
          </a:p>
          <a:p>
            <a:pPr lvl="2">
              <a:buFont typeface="Courier New"/>
              <a:buChar char="o"/>
            </a:pPr>
            <a:r>
              <a:rPr lang="en-US" sz="1200" i="1" dirty="0">
                <a:solidFill>
                  <a:srgbClr val="0000FF"/>
                </a:solidFill>
              </a:rPr>
              <a:t>No digging holes in the outfield – review with players</a:t>
            </a:r>
          </a:p>
          <a:p>
            <a:pPr lvl="2">
              <a:buFont typeface="Courier New"/>
              <a:buChar char="o"/>
            </a:pPr>
            <a:r>
              <a:rPr lang="en-US" sz="1200" i="1" dirty="0">
                <a:solidFill>
                  <a:srgbClr val="0000FF"/>
                </a:solidFill>
              </a:rPr>
              <a:t>No soft toss against the fences</a:t>
            </a:r>
          </a:p>
          <a:p>
            <a:pPr lvl="2">
              <a:buFont typeface="Courier New"/>
              <a:buChar char="o"/>
            </a:pPr>
            <a:r>
              <a:rPr lang="en-US" sz="1200" i="1" dirty="0">
                <a:solidFill>
                  <a:srgbClr val="0000FF"/>
                </a:solidFill>
              </a:rPr>
              <a:t>No tree climbing – please remind parents/kids</a:t>
            </a:r>
          </a:p>
          <a:p>
            <a:pPr lvl="2">
              <a:buFont typeface="Courier New"/>
              <a:buChar char="o"/>
            </a:pPr>
            <a:r>
              <a:rPr lang="en-US" sz="1200" i="1" dirty="0">
                <a:solidFill>
                  <a:srgbClr val="0000FF"/>
                </a:solidFill>
              </a:rPr>
              <a:t>No hitting sticks outside the fences and only coaches hold the sticks.  No kid with kid using hit sticks.</a:t>
            </a:r>
          </a:p>
          <a:p>
            <a:pPr lvl="2">
              <a:buFont typeface="Courier New"/>
              <a:buChar char="o"/>
            </a:pPr>
            <a:r>
              <a:rPr lang="en-US" sz="1200" i="1" dirty="0">
                <a:solidFill>
                  <a:srgbClr val="0000FF"/>
                </a:solidFill>
              </a:rPr>
              <a:t>Warm ups – only inside the fence in common areas; between fields in designated space</a:t>
            </a:r>
          </a:p>
          <a:p>
            <a:pPr lvl="2">
              <a:buFont typeface="Courier New"/>
              <a:buChar char="o"/>
            </a:pPr>
            <a:r>
              <a:rPr lang="en-US" sz="1200" i="1" dirty="0">
                <a:solidFill>
                  <a:srgbClr val="0000FF"/>
                </a:solidFill>
              </a:rPr>
              <a:t>No pets on the Legacy Park grounds – LSPR Rules (Only ADA animals are allowed.  Emotional support animals are not allowed)</a:t>
            </a:r>
          </a:p>
          <a:p>
            <a:pPr lvl="2">
              <a:buFont typeface="Courier New"/>
              <a:buChar char="o"/>
            </a:pPr>
            <a:r>
              <a:rPr lang="en-US" sz="1200" i="1" dirty="0">
                <a:solidFill>
                  <a:srgbClr val="0000FF"/>
                </a:solidFill>
              </a:rPr>
              <a:t>No riding toys (hoverboards, bikes, skateboards, scooters, etc.) on Legacy Park grounds</a:t>
            </a:r>
          </a:p>
          <a:p>
            <a:pPr lvl="2">
              <a:buFont typeface="Courier New"/>
              <a:buChar char="o"/>
            </a:pPr>
            <a:r>
              <a:rPr lang="en-US" sz="1200" i="1" dirty="0">
                <a:solidFill>
                  <a:srgbClr val="0000FF"/>
                </a:solidFill>
              </a:rPr>
              <a:t>No smoking or vaping on Legacy Park grounds (All forms of tobacco included)</a:t>
            </a:r>
          </a:p>
          <a:p>
            <a:pPr lvl="1"/>
            <a:endParaRPr lang="en-US" sz="1400" dirty="0"/>
          </a:p>
          <a:p>
            <a:pPr lvl="1"/>
            <a:endParaRPr lang="en-US" sz="1400" dirty="0"/>
          </a:p>
        </p:txBody>
      </p:sp>
    </p:spTree>
    <p:extLst>
      <p:ext uri="{BB962C8B-B14F-4D97-AF65-F5344CB8AC3E}">
        <p14:creationId xmlns:p14="http://schemas.microsoft.com/office/powerpoint/2010/main" val="2825046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League – Manager’s Meeting</a:t>
            </a:r>
            <a:br>
              <a:rPr lang="en-US" dirty="0"/>
            </a:br>
            <a:r>
              <a:rPr lang="en-US" sz="2700" i="1" dirty="0">
                <a:solidFill>
                  <a:schemeClr val="accent1"/>
                </a:solidFill>
              </a:rPr>
              <a:t>Schedules</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600" b="1" dirty="0"/>
              <a:t>Schedules					Doug Salanski – Scheduler  </a:t>
            </a:r>
          </a:p>
          <a:p>
            <a:pPr marL="349250" lvl="1" indent="0">
              <a:buNone/>
            </a:pPr>
            <a:endParaRPr lang="en-US" sz="1400" b="1" i="1" dirty="0"/>
          </a:p>
          <a:p>
            <a:pPr lvl="1">
              <a:buFont typeface="Wingdings" charset="2"/>
              <a:buChar char="q"/>
            </a:pPr>
            <a:r>
              <a:rPr lang="en-US" sz="1400" b="1" i="1" dirty="0"/>
              <a:t>Please use Blue Sombrero/Sports connect for emailing your team</a:t>
            </a:r>
          </a:p>
          <a:p>
            <a:pPr lvl="1">
              <a:buFont typeface="Wingdings" charset="2"/>
              <a:buChar char="q"/>
            </a:pPr>
            <a:r>
              <a:rPr lang="en-US" sz="1400" b="1" i="1" dirty="0"/>
              <a:t>Rainouts will be rescheduled within 2-3 days of your rainout date – check your email for updates OR look online at your team schedule</a:t>
            </a:r>
          </a:p>
          <a:p>
            <a:pPr lvl="1">
              <a:buFont typeface="Wingdings" charset="2"/>
              <a:buChar char="q"/>
            </a:pPr>
            <a:r>
              <a:rPr lang="en-US" sz="1400" b="1" i="1" dirty="0"/>
              <a:t>Rainout line is still the main source of rainout and we try to get the update out by 4:30 PM.</a:t>
            </a:r>
          </a:p>
          <a:p>
            <a:pPr lvl="2">
              <a:buFont typeface="Wingdings" charset="2"/>
              <a:buChar char="q"/>
            </a:pPr>
            <a:r>
              <a:rPr lang="en-US" sz="1200" dirty="0">
                <a:hlinkClick r:id="rId2"/>
              </a:rPr>
              <a:t>https://rainoutline.com/search/dnis/8167744080</a:t>
            </a:r>
            <a:endParaRPr lang="en-US" sz="1200" dirty="0"/>
          </a:p>
          <a:p>
            <a:pPr lvl="2">
              <a:buFont typeface="Wingdings" charset="2"/>
              <a:buChar char="q"/>
            </a:pPr>
            <a:r>
              <a:rPr lang="en-US" sz="1200" dirty="0">
                <a:hlinkClick r:id="rId3"/>
              </a:rPr>
              <a:t>https://apps.apple.com/us/app/rainoutline-com-2017/id1252877535</a:t>
            </a:r>
            <a:r>
              <a:rPr lang="en-US" sz="1200" dirty="0"/>
              <a:t> (Apple App)</a:t>
            </a:r>
          </a:p>
          <a:p>
            <a:pPr lvl="2">
              <a:buFont typeface="Wingdings" charset="2"/>
              <a:buChar char="q"/>
            </a:pPr>
            <a:r>
              <a:rPr lang="en-US" sz="1200" dirty="0">
                <a:hlinkClick r:id="rId4"/>
              </a:rPr>
              <a:t>https://play.google.com/store/apps/details?id=com.rainoutline.app</a:t>
            </a:r>
            <a:r>
              <a:rPr lang="en-US" sz="1200" dirty="0"/>
              <a:t> (Android app)</a:t>
            </a:r>
          </a:p>
          <a:p>
            <a:pPr lvl="2">
              <a:buFont typeface="Wingdings" charset="2"/>
              <a:buChar char="q"/>
            </a:pPr>
            <a:r>
              <a:rPr lang="en-US" sz="1200" b="1" i="1" dirty="0"/>
              <a:t>Search LSBA or Lees Summit Baseball</a:t>
            </a:r>
          </a:p>
          <a:p>
            <a:pPr lvl="1">
              <a:buFont typeface="Wingdings" charset="2"/>
              <a:buChar char="q"/>
            </a:pPr>
            <a:endParaRPr lang="en-US" sz="1800" b="1" i="1" dirty="0"/>
          </a:p>
        </p:txBody>
      </p:sp>
    </p:spTree>
    <p:extLst>
      <p:ext uri="{BB962C8B-B14F-4D97-AF65-F5344CB8AC3E}">
        <p14:creationId xmlns:p14="http://schemas.microsoft.com/office/powerpoint/2010/main" val="1965475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99A6D-D59B-4BB3-8387-50C942B9A29B}"/>
              </a:ext>
            </a:extLst>
          </p:cNvPr>
          <p:cNvSpPr>
            <a:spLocks noGrp="1"/>
          </p:cNvSpPr>
          <p:nvPr>
            <p:ph type="title"/>
          </p:nvPr>
        </p:nvSpPr>
        <p:spPr>
          <a:xfrm>
            <a:off x="779463" y="295833"/>
            <a:ext cx="7583488" cy="882336"/>
          </a:xfrm>
        </p:spPr>
        <p:txBody>
          <a:bodyPr>
            <a:normAutofit/>
          </a:bodyPr>
          <a:lstStyle/>
          <a:p>
            <a:r>
              <a:rPr lang="en-US" sz="4000" b="1" i="1" dirty="0"/>
              <a:t>New weather guidelines </a:t>
            </a:r>
            <a:endParaRPr lang="en-US" dirty="0"/>
          </a:p>
        </p:txBody>
      </p:sp>
      <p:sp>
        <p:nvSpPr>
          <p:cNvPr id="3" name="Content Placeholder 2">
            <a:extLst>
              <a:ext uri="{FF2B5EF4-FFF2-40B4-BE49-F238E27FC236}">
                <a16:creationId xmlns:a16="http://schemas.microsoft.com/office/drawing/2014/main" id="{2101406B-894F-46D1-8A06-8D4431A6BE78}"/>
              </a:ext>
            </a:extLst>
          </p:cNvPr>
          <p:cNvSpPr>
            <a:spLocks noGrp="1"/>
          </p:cNvSpPr>
          <p:nvPr>
            <p:ph idx="1"/>
          </p:nvPr>
        </p:nvSpPr>
        <p:spPr>
          <a:xfrm>
            <a:off x="325315" y="1688124"/>
            <a:ext cx="8510954" cy="4874044"/>
          </a:xfrm>
        </p:spPr>
        <p:txBody>
          <a:bodyPr>
            <a:normAutofit fontScale="25000" lnSpcReduction="20000"/>
          </a:bodyPr>
          <a:lstStyle/>
          <a:p>
            <a:pPr marL="0" indent="0">
              <a:lnSpc>
                <a:spcPct val="110000"/>
              </a:lnSpc>
              <a:spcBef>
                <a:spcPts val="0"/>
              </a:spcBef>
              <a:buNone/>
            </a:pPr>
            <a:r>
              <a:rPr lang="en-US" sz="4000" b="1" dirty="0"/>
              <a:t>This document can be fully read on the website.</a:t>
            </a:r>
          </a:p>
          <a:p>
            <a:pPr marL="0" indent="0">
              <a:lnSpc>
                <a:spcPct val="110000"/>
              </a:lnSpc>
              <a:spcBef>
                <a:spcPts val="0"/>
              </a:spcBef>
              <a:buNone/>
            </a:pPr>
            <a:endParaRPr lang="en-US" sz="4000" b="1" dirty="0"/>
          </a:p>
          <a:p>
            <a:pPr marL="0" indent="0">
              <a:lnSpc>
                <a:spcPct val="110000"/>
              </a:lnSpc>
              <a:spcBef>
                <a:spcPts val="0"/>
              </a:spcBef>
              <a:buNone/>
            </a:pPr>
            <a:r>
              <a:rPr lang="en-US" sz="4400" b="1" dirty="0"/>
              <a:t>Heat Guidelines </a:t>
            </a:r>
          </a:p>
          <a:p>
            <a:pPr>
              <a:lnSpc>
                <a:spcPct val="110000"/>
              </a:lnSpc>
              <a:spcBef>
                <a:spcPts val="0"/>
              </a:spcBef>
            </a:pPr>
            <a:r>
              <a:rPr lang="en-US" sz="3600" dirty="0"/>
              <a:t>White Zone </a:t>
            </a:r>
          </a:p>
          <a:p>
            <a:pPr lvl="1">
              <a:lnSpc>
                <a:spcPct val="110000"/>
              </a:lnSpc>
              <a:spcBef>
                <a:spcPts val="0"/>
              </a:spcBef>
            </a:pPr>
            <a:r>
              <a:rPr lang="en-US" sz="3600" dirty="0"/>
              <a:t>Heat index of 65-80 degrees. In this range, the participant is in very little danger from heat and no special measures will be taken. </a:t>
            </a:r>
          </a:p>
          <a:p>
            <a:pPr>
              <a:lnSpc>
                <a:spcPct val="110000"/>
              </a:lnSpc>
              <a:spcBef>
                <a:spcPts val="0"/>
              </a:spcBef>
            </a:pPr>
            <a:r>
              <a:rPr lang="en-US" sz="3600" dirty="0"/>
              <a:t>Yellow Zone </a:t>
            </a:r>
          </a:p>
          <a:p>
            <a:pPr lvl="1">
              <a:lnSpc>
                <a:spcPct val="110000"/>
              </a:lnSpc>
              <a:spcBef>
                <a:spcPts val="0"/>
              </a:spcBef>
            </a:pPr>
            <a:r>
              <a:rPr lang="en-US" sz="3600" dirty="0"/>
              <a:t>Heat index of 81-98 degrees. In this range, coaches will be encouraged to take extra steps to protect their players by making sure they keep them hydrated and by encouraging frequent substitution during games and practices. </a:t>
            </a:r>
          </a:p>
          <a:p>
            <a:pPr>
              <a:lnSpc>
                <a:spcPct val="110000"/>
              </a:lnSpc>
              <a:spcBef>
                <a:spcPts val="0"/>
              </a:spcBef>
            </a:pPr>
            <a:r>
              <a:rPr lang="en-US" sz="3600" dirty="0"/>
              <a:t>Orange Zone </a:t>
            </a:r>
          </a:p>
          <a:p>
            <a:pPr lvl="1">
              <a:lnSpc>
                <a:spcPct val="110000"/>
              </a:lnSpc>
              <a:spcBef>
                <a:spcPts val="0"/>
              </a:spcBef>
            </a:pPr>
            <a:r>
              <a:rPr lang="en-US" sz="3600" dirty="0"/>
              <a:t>Heat index of 99-105 degrees. In this range, the following will be implemented for games: all measures taken in the Yellow Zone and water coolers will be available at each complex for players/parents/fans. If it is a practice day, coaches are instructed to keep players well hydrated and to take frequent breaks. </a:t>
            </a:r>
          </a:p>
          <a:p>
            <a:pPr>
              <a:lnSpc>
                <a:spcPct val="110000"/>
              </a:lnSpc>
              <a:spcBef>
                <a:spcPts val="0"/>
              </a:spcBef>
            </a:pPr>
            <a:r>
              <a:rPr lang="en-US" sz="3600" dirty="0"/>
              <a:t>Red Zone </a:t>
            </a:r>
          </a:p>
          <a:p>
            <a:pPr lvl="1">
              <a:lnSpc>
                <a:spcPct val="110000"/>
              </a:lnSpc>
              <a:spcBef>
                <a:spcPts val="0"/>
              </a:spcBef>
            </a:pPr>
            <a:r>
              <a:rPr lang="en-US" sz="3600" dirty="0"/>
              <a:t>Heat index ranging of 106-115 degrees. In this range, the following be will implement for games: all measures taken in the yellow and orange zones and the length of games and practices will be modified: </a:t>
            </a:r>
          </a:p>
          <a:p>
            <a:pPr marL="0" indent="0">
              <a:lnSpc>
                <a:spcPct val="110000"/>
              </a:lnSpc>
              <a:spcBef>
                <a:spcPts val="0"/>
              </a:spcBef>
              <a:buNone/>
            </a:pPr>
            <a:endParaRPr lang="en-US" sz="3600" dirty="0"/>
          </a:p>
          <a:p>
            <a:pPr>
              <a:lnSpc>
                <a:spcPct val="110000"/>
              </a:lnSpc>
              <a:spcBef>
                <a:spcPts val="0"/>
              </a:spcBef>
            </a:pPr>
            <a:r>
              <a:rPr lang="en-US" sz="3600" dirty="0"/>
              <a:t>Black Zone </a:t>
            </a:r>
          </a:p>
          <a:p>
            <a:pPr lvl="1">
              <a:lnSpc>
                <a:spcPct val="110000"/>
              </a:lnSpc>
              <a:spcBef>
                <a:spcPts val="0"/>
              </a:spcBef>
            </a:pPr>
            <a:r>
              <a:rPr lang="en-US" sz="3600" dirty="0"/>
              <a:t>Heat index above 115. In this range, all games and practices will be cancelled until the index returns to 115 or below. Notification will be given through the specific organization’s notification process. </a:t>
            </a:r>
          </a:p>
          <a:p>
            <a:pPr lvl="1">
              <a:lnSpc>
                <a:spcPct val="110000"/>
              </a:lnSpc>
              <a:spcBef>
                <a:spcPts val="0"/>
              </a:spcBef>
            </a:pPr>
            <a:r>
              <a:rPr lang="en-US" sz="3600" dirty="0"/>
              <a:t>Note – During the course of the day, the heat index will rise and fall depending upon the time of day, amount of wind, cloud cover, etc. The above program modifications could also change throughout the course of the day, especially on the weekend. For example, a 1 pm game on Saturday could be played under the Orange Zone guidelines and a 4 pm game could be played under Red Zone guidelines. Coaches and parents will be notified of the appropriate zone of play by the program/league staff and/or the cancellation number of the specific organization. </a:t>
            </a:r>
          </a:p>
          <a:p>
            <a:pPr marL="0" indent="0">
              <a:lnSpc>
                <a:spcPct val="110000"/>
              </a:lnSpc>
              <a:spcBef>
                <a:spcPts val="0"/>
              </a:spcBef>
              <a:buNone/>
            </a:pPr>
            <a:r>
              <a:rPr lang="en-US" sz="4400" b="1" dirty="0"/>
              <a:t>Cold Weather Guidelines </a:t>
            </a:r>
          </a:p>
          <a:p>
            <a:pPr>
              <a:lnSpc>
                <a:spcPct val="110000"/>
              </a:lnSpc>
              <a:spcBef>
                <a:spcPts val="0"/>
              </a:spcBef>
            </a:pPr>
            <a:r>
              <a:rPr lang="en-US" sz="3600" dirty="0"/>
              <a:t>Wind chill 32o F or below – Games will be cancelled </a:t>
            </a:r>
          </a:p>
          <a:p>
            <a:pPr lvl="1">
              <a:lnSpc>
                <a:spcPct val="110000"/>
              </a:lnSpc>
              <a:spcBef>
                <a:spcPts val="0"/>
              </a:spcBef>
            </a:pPr>
            <a:r>
              <a:rPr lang="en-US" sz="3600" dirty="0"/>
              <a:t>*Participants playing or practicing in cold weather are encouraged to dress appropriately and utilize multiple layers as needed. </a:t>
            </a:r>
          </a:p>
          <a:p>
            <a:pPr marL="0" indent="0">
              <a:lnSpc>
                <a:spcPct val="110000"/>
              </a:lnSpc>
              <a:spcBef>
                <a:spcPts val="0"/>
              </a:spcBef>
              <a:buNone/>
            </a:pPr>
            <a:r>
              <a:rPr lang="en-US" sz="4400" b="1" dirty="0"/>
              <a:t>Thunderstorm &amp; Lightning Guidelines </a:t>
            </a:r>
          </a:p>
          <a:p>
            <a:pPr>
              <a:lnSpc>
                <a:spcPct val="110000"/>
              </a:lnSpc>
              <a:spcBef>
                <a:spcPts val="0"/>
              </a:spcBef>
            </a:pPr>
            <a:r>
              <a:rPr lang="en-US" sz="3600" dirty="0"/>
              <a:t>When lightning is detected within a 10-mile range, play and clear the fields for thirty (30) minutes. A long blast of the whistle will be sounded to notify players and parents to clear the field. Players and parents should take shelter in their vehicles or in an enclosed building if available. If in the event, another strike occurs with the thirty minutes, an additional thirty minutes will be added to the time. For example: If the detector goes off at 7:10 pm, play will be stopped until 7:40pm. If another strike occurs at 7:16 pm, the time would be reset to 7:46pm. Lightning is a very serious situation and the safety of our participants is very important. </a:t>
            </a:r>
          </a:p>
          <a:p>
            <a:pPr>
              <a:lnSpc>
                <a:spcPct val="110000"/>
              </a:lnSpc>
              <a:spcBef>
                <a:spcPts val="0"/>
              </a:spcBef>
            </a:pPr>
            <a:r>
              <a:rPr lang="en-US" sz="3600" dirty="0"/>
              <a:t>The above are merely guidelines and it is the responsibility of parents and players to make the ultimate decision as to the participation in events when heat, cold and lightning may be a factor, taking into consideration the age and physical condition of the player. Parents also have the ultimate responsibility to inform their child about the dangers of heat and need for protection, including sunscreen and proper hydration</a:t>
            </a:r>
            <a:r>
              <a:rPr lang="en-US" sz="4000" dirty="0"/>
              <a:t>. </a:t>
            </a:r>
          </a:p>
          <a:p>
            <a:pPr marL="0" indent="0">
              <a:buNone/>
            </a:pPr>
            <a:endParaRPr lang="en-US" dirty="0"/>
          </a:p>
        </p:txBody>
      </p:sp>
    </p:spTree>
    <p:extLst>
      <p:ext uri="{BB962C8B-B14F-4D97-AF65-F5344CB8AC3E}">
        <p14:creationId xmlns:p14="http://schemas.microsoft.com/office/powerpoint/2010/main" val="85280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League – Manager’s Meeting</a:t>
            </a:r>
            <a:br>
              <a:rPr lang="en-US" dirty="0"/>
            </a:br>
            <a:r>
              <a:rPr lang="en-US" sz="2700" i="1" dirty="0">
                <a:solidFill>
                  <a:schemeClr val="accent1"/>
                </a:solidFill>
              </a:rPr>
              <a:t>Umpires</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600" b="1" dirty="0"/>
              <a:t>Umpires				Aaron Garnett – Umpire in Charge (UIC)</a:t>
            </a:r>
          </a:p>
          <a:p>
            <a:pPr lvl="1">
              <a:buFont typeface="Wingdings" charset="2"/>
              <a:buChar char="q"/>
            </a:pPr>
            <a:r>
              <a:rPr lang="en-US" sz="1400" dirty="0"/>
              <a:t>Role of the umpire</a:t>
            </a:r>
          </a:p>
          <a:p>
            <a:pPr lvl="1">
              <a:buFont typeface="Wingdings" charset="2"/>
              <a:buChar char="q"/>
            </a:pPr>
            <a:r>
              <a:rPr lang="en-US" sz="1400" dirty="0"/>
              <a:t>Training for LSBA Umpires</a:t>
            </a:r>
          </a:p>
          <a:p>
            <a:pPr lvl="1">
              <a:buFont typeface="Wingdings" charset="2"/>
              <a:buChar char="q"/>
            </a:pPr>
            <a:r>
              <a:rPr lang="en-US" sz="1400" dirty="0"/>
              <a:t>Expectations of the Managers &amp; Coaches</a:t>
            </a:r>
          </a:p>
          <a:p>
            <a:pPr lvl="2">
              <a:buFont typeface="Courier New" charset="0"/>
              <a:buChar char="o"/>
            </a:pPr>
            <a:r>
              <a:rPr lang="en-US" sz="1200" dirty="0"/>
              <a:t>If issue with umpire, get umpire’s number (on uniform) and send an email to UIC for LSBA</a:t>
            </a:r>
          </a:p>
          <a:p>
            <a:pPr lvl="2">
              <a:buFont typeface="Courier New" charset="0"/>
              <a:buChar char="o"/>
            </a:pPr>
            <a:r>
              <a:rPr lang="en-US" sz="1200" u="sng" dirty="0"/>
              <a:t>Best Practice</a:t>
            </a:r>
            <a:r>
              <a:rPr lang="en-US" sz="1200" dirty="0"/>
              <a:t>:  Wait 24 hours before sending the email (calm down period)</a:t>
            </a:r>
          </a:p>
          <a:p>
            <a:pPr lvl="1">
              <a:buFont typeface="Wingdings" charset="2"/>
              <a:buChar char="q"/>
            </a:pPr>
            <a:r>
              <a:rPr lang="en-US" sz="1400" dirty="0"/>
              <a:t>Expectations of the Players</a:t>
            </a:r>
          </a:p>
          <a:p>
            <a:pPr lvl="1">
              <a:buFont typeface="Wingdings" charset="2"/>
              <a:buChar char="q"/>
            </a:pPr>
            <a:r>
              <a:rPr lang="en-US" sz="1400" dirty="0"/>
              <a:t>Expectations of the Parents</a:t>
            </a:r>
          </a:p>
          <a:p>
            <a:pPr lvl="1">
              <a:buFont typeface="Wingdings" charset="2"/>
              <a:buChar char="q"/>
            </a:pPr>
            <a:r>
              <a:rPr lang="en-US" sz="1400" dirty="0"/>
              <a:t>Q &amp; A</a:t>
            </a:r>
          </a:p>
          <a:p>
            <a:pPr lvl="2">
              <a:buFont typeface="Wingdings" charset="2"/>
              <a:buChar char="q"/>
            </a:pPr>
            <a:r>
              <a:rPr lang="en-US" sz="1200" dirty="0"/>
              <a:t>Contact Info:			</a:t>
            </a:r>
            <a:r>
              <a:rPr lang="en-US" sz="1200" dirty="0">
                <a:hlinkClick r:id="rId2"/>
              </a:rPr>
              <a:t>uic@lsbaseball.com</a:t>
            </a:r>
            <a:r>
              <a:rPr lang="en-US" sz="1200" dirty="0"/>
              <a:t> </a:t>
            </a:r>
          </a:p>
          <a:p>
            <a:pPr>
              <a:buFont typeface="Wingdings" charset="2"/>
              <a:buChar char="q"/>
            </a:pPr>
            <a:r>
              <a:rPr lang="en-US" sz="1600" b="1" dirty="0"/>
              <a:t>Rules Committee – Updates		Jim Baxter/James Hall/Rick Murrow</a:t>
            </a:r>
          </a:p>
          <a:p>
            <a:pPr lvl="1">
              <a:buFont typeface="Wingdings" charset="2"/>
              <a:buChar char="q"/>
            </a:pPr>
            <a:r>
              <a:rPr lang="en-US" sz="1400" dirty="0">
                <a:hlinkClick r:id="rId3"/>
              </a:rPr>
              <a:t>National League Rules – 2019</a:t>
            </a:r>
            <a:r>
              <a:rPr lang="en-US" sz="1400" dirty="0"/>
              <a:t>		LSBA Website – Coach Info (Rules)</a:t>
            </a:r>
          </a:p>
        </p:txBody>
      </p:sp>
    </p:spTree>
    <p:extLst>
      <p:ext uri="{BB962C8B-B14F-4D97-AF65-F5344CB8AC3E}">
        <p14:creationId xmlns:p14="http://schemas.microsoft.com/office/powerpoint/2010/main" val="180351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League – Manager’s Meeting</a:t>
            </a:r>
            <a:br>
              <a:rPr lang="en-US" dirty="0"/>
            </a:br>
            <a:r>
              <a:rPr lang="en-US" sz="2700" i="1" dirty="0">
                <a:solidFill>
                  <a:schemeClr val="accent1"/>
                </a:solidFill>
              </a:rPr>
              <a:t>New Business &amp; NL Division Break Out</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600" b="1" dirty="0"/>
              <a:t>New Business				Rick Murrow – President </a:t>
            </a:r>
          </a:p>
          <a:p>
            <a:pPr lvl="1">
              <a:buFont typeface="Wingdings" charset="2"/>
              <a:buChar char="q"/>
            </a:pPr>
            <a:r>
              <a:rPr lang="en-US" sz="1400" dirty="0"/>
              <a:t>Practice Field Requests			Rick Murrow</a:t>
            </a:r>
          </a:p>
          <a:p>
            <a:pPr lvl="1">
              <a:buFont typeface="Wingdings" charset="2"/>
              <a:buChar char="q"/>
            </a:pPr>
            <a:r>
              <a:rPr lang="en-US" sz="1400" dirty="0"/>
              <a:t>Field Rentals				Rick Murrow</a:t>
            </a:r>
          </a:p>
          <a:p>
            <a:pPr lvl="1">
              <a:buFont typeface="Wingdings" charset="2"/>
              <a:buChar char="q"/>
            </a:pPr>
            <a:r>
              <a:rPr lang="en-US" sz="1400" dirty="0">
                <a:hlinkClick r:id="rId2"/>
              </a:rPr>
              <a:t>https://www.esoftplanner.com/v3/planner/login.php?access=0dG81LSVxNmo65a8t2WFsZyHpw==</a:t>
            </a:r>
            <a:endParaRPr lang="en-US" sz="1400" dirty="0"/>
          </a:p>
          <a:p>
            <a:pPr lvl="1">
              <a:buFont typeface="Wingdings" charset="2"/>
              <a:buChar char="q"/>
            </a:pPr>
            <a:r>
              <a:rPr lang="en-US" sz="1400" dirty="0"/>
              <a:t>Create an Account and email </a:t>
            </a:r>
            <a:r>
              <a:rPr lang="en-US" sz="1400" dirty="0">
                <a:hlinkClick r:id="rId3"/>
              </a:rPr>
              <a:t>fieldrentals@lsbaseball.com</a:t>
            </a:r>
            <a:r>
              <a:rPr lang="en-US" sz="1400" dirty="0"/>
              <a:t> with your LSBA team name and we will get your discount added.</a:t>
            </a:r>
          </a:p>
          <a:p>
            <a:pPr lvl="1">
              <a:buFont typeface="Wingdings" charset="2"/>
              <a:buChar char="q"/>
            </a:pPr>
            <a:r>
              <a:rPr lang="en-US" sz="1400" dirty="0"/>
              <a:t>If you are a LSBA team you get a discount of @25 for 2 hours of practice time.  Please try to schedule on the fields for your age.  If you cannot find a time, we will not be moving bases or mounds due to the lower costs of rentals.</a:t>
            </a:r>
          </a:p>
          <a:p>
            <a:pPr lvl="1">
              <a:buFont typeface="Wingdings" charset="2"/>
              <a:buChar char="q"/>
            </a:pPr>
            <a:r>
              <a:rPr lang="en-US" sz="1400" dirty="0"/>
              <a:t>Rentals will not be available before the NL practice schedule is set.  The start of practices are dependent on weather and if our ground crew can process the fields.</a:t>
            </a:r>
          </a:p>
          <a:p>
            <a:pPr lvl="1">
              <a:buFont typeface="Wingdings" charset="2"/>
              <a:buChar char="q"/>
            </a:pPr>
            <a:r>
              <a:rPr lang="en-US" sz="1400" dirty="0"/>
              <a:t>Q &amp; A?</a:t>
            </a:r>
          </a:p>
          <a:p>
            <a:pPr lvl="1">
              <a:buFont typeface="Wingdings" charset="2"/>
              <a:buChar char="q"/>
            </a:pPr>
            <a:endParaRPr lang="en-US" sz="1400" dirty="0"/>
          </a:p>
          <a:p>
            <a:pPr lvl="1">
              <a:buFont typeface="Wingdings" charset="2"/>
              <a:buChar char="q"/>
            </a:pPr>
            <a:endParaRPr lang="en-US" sz="1400" dirty="0"/>
          </a:p>
        </p:txBody>
      </p:sp>
    </p:spTree>
    <p:extLst>
      <p:ext uri="{BB962C8B-B14F-4D97-AF65-F5344CB8AC3E}">
        <p14:creationId xmlns:p14="http://schemas.microsoft.com/office/powerpoint/2010/main" val="16256160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Pixel">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Pixel.thmx</Template>
  <TotalTime>5425</TotalTime>
  <Words>1476</Words>
  <Application>Microsoft Office PowerPoint</Application>
  <PresentationFormat>On-screen Show (4:3)</PresentationFormat>
  <Paragraphs>92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Corbel</vt:lpstr>
      <vt:lpstr>Courier New</vt:lpstr>
      <vt:lpstr>Wingdings</vt:lpstr>
      <vt:lpstr>Wingdings 2</vt:lpstr>
      <vt:lpstr>Pixel</vt:lpstr>
      <vt:lpstr>LEE’S SUMMIT BASEBALL ASSOCIATION</vt:lpstr>
      <vt:lpstr>National League – Manager’s Meeting Agenda</vt:lpstr>
      <vt:lpstr>National League – Manager’s Meeting General Announcements</vt:lpstr>
      <vt:lpstr>National League – Manager’s Meeting General Announcements</vt:lpstr>
      <vt:lpstr>National League – Manager’s Meeting Schedules</vt:lpstr>
      <vt:lpstr>New weather guidelines </vt:lpstr>
      <vt:lpstr>National League – Manager’s Meeting Umpires</vt:lpstr>
      <vt:lpstr>National League – Manager’s Meeting New Business &amp; NL Division Break Out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Lee’s Summit Baseball Association</dc:title>
  <dc:creator>Danny Lake</dc:creator>
  <cp:lastModifiedBy>Richard Murrow</cp:lastModifiedBy>
  <cp:revision>83</cp:revision>
  <cp:lastPrinted>2015-03-19T22:38:21Z</cp:lastPrinted>
  <dcterms:created xsi:type="dcterms:W3CDTF">2015-03-19T20:42:26Z</dcterms:created>
  <dcterms:modified xsi:type="dcterms:W3CDTF">2020-02-24T16:42:15Z</dcterms:modified>
</cp:coreProperties>
</file>